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4" r:id="rId2"/>
    <p:sldId id="276" r:id="rId3"/>
    <p:sldId id="275" r:id="rId4"/>
    <p:sldId id="277" r:id="rId5"/>
    <p:sldId id="278" r:id="rId6"/>
    <p:sldId id="260" r:id="rId7"/>
    <p:sldId id="257" r:id="rId8"/>
    <p:sldId id="267" r:id="rId9"/>
    <p:sldId id="262" r:id="rId10"/>
    <p:sldId id="261" r:id="rId11"/>
    <p:sldId id="263" r:id="rId12"/>
    <p:sldId id="268" r:id="rId13"/>
    <p:sldId id="265" r:id="rId14"/>
    <p:sldId id="264" r:id="rId15"/>
    <p:sldId id="259" r:id="rId16"/>
    <p:sldId id="279" r:id="rId17"/>
    <p:sldId id="269" r:id="rId18"/>
    <p:sldId id="280" r:id="rId19"/>
    <p:sldId id="270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0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b="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593" y="592434"/>
            <a:ext cx="9159343" cy="15621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Gabriola" panose="04040605051002020D02" pitchFamily="82" charset="0"/>
              </a:rPr>
              <a:t>Муниципальное бюджетное дошкольное образовательное учреждение</a:t>
            </a:r>
            <a:br>
              <a:rPr lang="ru-RU" sz="24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Gabriola" panose="04040605051002020D02" pitchFamily="82" charset="0"/>
              </a:rPr>
            </a:br>
            <a:r>
              <a:rPr lang="ru-RU" sz="2400" b="1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Gabriola" panose="04040605051002020D02" pitchFamily="82" charset="0"/>
              </a:rPr>
              <a:t> «детский сад «журавлик»  с. Халимбекаул</a:t>
            </a:r>
            <a:endParaRPr lang="ru-RU" sz="2400" b="1" dirty="0">
              <a:solidFill>
                <a:schemeClr val="accent1">
                  <a:lumMod val="90000"/>
                  <a:lumOff val="10000"/>
                </a:schemeClr>
              </a:solidFill>
              <a:latin typeface="Gabriola" panose="04040605051002020D02" pitchFamily="8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9874" y="1794468"/>
            <a:ext cx="7708026" cy="2862322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000" b="1" i="1" cap="none" spc="0" dirty="0" smtClean="0">
                <a:ln/>
                <a:solidFill>
                  <a:srgbClr val="FFFF00"/>
                </a:solidFill>
                <a:effectLst/>
                <a:latin typeface="Monotype Corsiva" panose="03010101010201010101" pitchFamily="66" charset="0"/>
              </a:rPr>
              <a:t>«Обучение дошкольников правилам дорожного движения»</a:t>
            </a:r>
            <a:endParaRPr lang="ru-RU" sz="6000" b="1" i="1" cap="none" spc="0" dirty="0">
              <a:ln/>
              <a:solidFill>
                <a:srgbClr val="FFFF00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248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54"/>
    </mc:Choice>
    <mc:Fallback>
      <p:transition spd="slow" advTm="1095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486" y="1567541"/>
            <a:ext cx="3330779" cy="42513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595" y="2042555"/>
            <a:ext cx="4839550" cy="36338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0315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98"/>
    </mc:Choice>
    <mc:Fallback>
      <p:transition spd="slow" advTm="3698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20" y="486147"/>
            <a:ext cx="4098306" cy="230529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450" y="1869261"/>
            <a:ext cx="4100945" cy="30757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2538">
            <a:off x="3232662" y="2214511"/>
            <a:ext cx="2954729" cy="39396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5814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34"/>
    </mc:Choice>
    <mc:Fallback>
      <p:transition spd="slow" advTm="253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155" y="1616754"/>
            <a:ext cx="3713259" cy="2788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09" y="1657314"/>
            <a:ext cx="3659242" cy="2747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12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83"/>
    </mc:Choice>
    <mc:Fallback>
      <p:transition spd="slow" advTm="298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7800" y="64894"/>
            <a:ext cx="8242300" cy="1295950"/>
          </a:xfrm>
          <a:solidFill>
            <a:srgbClr val="FF0000"/>
          </a:solidFill>
          <a:ln w="28575">
            <a:solidFill>
              <a:schemeClr val="bg2"/>
            </a:solidFill>
          </a:ln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Работа с родителями</a:t>
            </a:r>
            <a:endParaRPr lang="ru-RU" sz="54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0" t="19154" r="-472" b="12742"/>
          <a:stretch/>
        </p:blipFill>
        <p:spPr>
          <a:xfrm>
            <a:off x="1418166" y="1548960"/>
            <a:ext cx="3738590" cy="33317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6" r="725" b="8225"/>
          <a:stretch/>
        </p:blipFill>
        <p:spPr>
          <a:xfrm>
            <a:off x="4579318" y="2949551"/>
            <a:ext cx="3644377" cy="34794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01562" y="903396"/>
            <a:ext cx="3072773" cy="40923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79233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37"/>
    </mc:Choice>
    <mc:Fallback>
      <p:transition spd="slow" advTm="4437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4156" r="-2564" b="28310"/>
          <a:stretch/>
        </p:blipFill>
        <p:spPr>
          <a:xfrm>
            <a:off x="6314951" y="2497970"/>
            <a:ext cx="4756629" cy="417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75000"/>
                <a:lumOff val="2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4" t="-27" r="2128" b="28918"/>
          <a:stretch/>
        </p:blipFill>
        <p:spPr>
          <a:xfrm>
            <a:off x="2867787" y="261259"/>
            <a:ext cx="4209906" cy="39509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4061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88"/>
    </mc:Choice>
    <mc:Fallback>
      <p:transition spd="slow" advTm="3488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16" y="1040246"/>
            <a:ext cx="2866267" cy="39901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278" y="1040246"/>
            <a:ext cx="2712722" cy="39901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858" y="1040246"/>
            <a:ext cx="2784763" cy="39901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9874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0"/>
    </mc:Choice>
    <mc:Fallback>
      <p:transition spd="slow" advTm="282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825" y="1071001"/>
            <a:ext cx="3553733" cy="2487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024" y="1052438"/>
            <a:ext cx="3546475" cy="2506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920" y="1358900"/>
            <a:ext cx="2786742" cy="3727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55658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06"/>
    </mc:Choice>
    <mc:Fallback>
      <p:transition spd="slow" advTm="3806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774" y="283064"/>
            <a:ext cx="3773108" cy="2690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730" y="2712990"/>
            <a:ext cx="2417425" cy="32195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4" r="12009"/>
          <a:stretch/>
        </p:blipFill>
        <p:spPr>
          <a:xfrm>
            <a:off x="8019666" y="3128356"/>
            <a:ext cx="2321943" cy="26247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21" y="3128357"/>
            <a:ext cx="3181379" cy="23887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359122"/>
            <a:ext cx="2730169" cy="1794128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3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  <a:latin typeface="Monotype Corsiva" panose="03010101010201010101" pitchFamily="66" charset="0"/>
              </a:rPr>
              <a:t>Работа с социумом</a:t>
            </a:r>
            <a:endParaRPr lang="ru-RU" sz="5400" b="1" cap="none" spc="0" dirty="0">
              <a:ln/>
              <a:solidFill>
                <a:schemeClr val="accent4"/>
              </a:solidFill>
              <a:effectLst/>
              <a:latin typeface="Monotype Corsiva" panose="03010101010201010101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97" y="238743"/>
            <a:ext cx="3646511" cy="27348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75663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78"/>
    </mc:Choice>
    <mc:Fallback>
      <p:transition spd="slow" advTm="6378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30"/>
          <a:stretch/>
        </p:blipFill>
        <p:spPr>
          <a:xfrm>
            <a:off x="2568284" y="977899"/>
            <a:ext cx="6626516" cy="4478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6496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35"/>
    </mc:Choice>
    <mc:Fallback>
      <p:transition spd="slow" advTm="333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0421" y="548002"/>
            <a:ext cx="5602779" cy="1080655"/>
          </a:xfrm>
          <a:solidFill>
            <a:schemeClr val="accent1">
              <a:lumMod val="25000"/>
              <a:lumOff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Работа с педагогами</a:t>
            </a:r>
            <a:endParaRPr lang="ru-RU" sz="5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873" y="1806457"/>
            <a:ext cx="3632937" cy="2781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54521" y="1721766"/>
            <a:ext cx="2834638" cy="30507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1384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31"/>
    </mc:Choice>
    <mc:Fallback>
      <p:transition spd="slow" advTm="263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2412" y="584200"/>
            <a:ext cx="6046788" cy="1507067"/>
          </a:xfrm>
          <a:noFill/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Актуальность:</a:t>
            </a:r>
            <a:endParaRPr lang="ru-RU" sz="54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68500" y="1646766"/>
            <a:ext cx="8166100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ln/>
                <a:solidFill>
                  <a:schemeClr val="accent6">
                    <a:lumMod val="75000"/>
                  </a:schemeClr>
                </a:solidFill>
              </a:rPr>
              <a:t>Интенсивность движения транспорта</a:t>
            </a:r>
          </a:p>
          <a:p>
            <a:pPr lvl="1"/>
            <a:endParaRPr lang="ru-RU" sz="2400" b="1" i="1" dirty="0" smtClean="0">
              <a:ln/>
              <a:solidFill>
                <a:schemeClr val="accent6">
                  <a:lumMod val="75000"/>
                </a:schemeClr>
              </a:solidFill>
            </a:endParaRP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ru-RU" sz="2400" b="1" i="1" cap="none" spc="0" dirty="0" smtClean="0">
                <a:ln/>
                <a:solidFill>
                  <a:schemeClr val="accent6">
                    <a:lumMod val="75000"/>
                  </a:schemeClr>
                </a:solidFill>
                <a:effectLst/>
              </a:rPr>
              <a:t>Увеличение количества дорожно-транспортных </a:t>
            </a:r>
          </a:p>
          <a:p>
            <a:pPr lvl="1"/>
            <a:r>
              <a:rPr lang="ru-RU" sz="2400" b="1" i="1" cap="none" spc="0" dirty="0" smtClean="0">
                <a:ln/>
                <a:solidFill>
                  <a:schemeClr val="accent6">
                    <a:lumMod val="75000"/>
                  </a:schemeClr>
                </a:solidFill>
                <a:effectLst/>
              </a:rPr>
              <a:t>     происшествий</a:t>
            </a:r>
          </a:p>
          <a:p>
            <a:pPr lvl="1"/>
            <a:endParaRPr lang="ru-RU" sz="2400" b="1" i="1" cap="none" spc="0" dirty="0" smtClean="0">
              <a:ln/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marL="1143000" lvl="1" indent="-685800">
              <a:buFont typeface="Wingdings" panose="05000000000000000000" pitchFamily="2" charset="2"/>
              <a:buChar char="v"/>
            </a:pPr>
            <a:r>
              <a:rPr lang="ru-RU" sz="2400" b="1" i="1" cap="none" spc="0" dirty="0" smtClean="0">
                <a:ln/>
                <a:solidFill>
                  <a:schemeClr val="accent6">
                    <a:lumMod val="75000"/>
                  </a:schemeClr>
                </a:solidFill>
                <a:effectLst/>
              </a:rPr>
              <a:t>У детей дошкольного возраста часто наблюдается недостаточная готовность к самосохранению, слабо развито умение анализировать обстановку, прогнозировать последствия своих действий</a:t>
            </a:r>
            <a:endParaRPr lang="ru-RU" sz="2400" b="1" i="1" cap="none" spc="0" dirty="0">
              <a:ln/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64922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455"/>
    </mc:Choice>
    <mc:Fallback>
      <p:transition spd="slow" advTm="24455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2684" y="569420"/>
            <a:ext cx="8001000" cy="297180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Спасибо </a:t>
            </a:r>
            <a:br>
              <a:rPr lang="ru-RU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за </a:t>
            </a:r>
            <a:r>
              <a:rPr lang="ru-RU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внимание!</a:t>
            </a:r>
            <a:endParaRPr lang="ru-RU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088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89"/>
    </mc:Choice>
    <mc:Fallback>
      <p:transition spd="slow" advTm="718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1312" y="474133"/>
            <a:ext cx="4332288" cy="1291168"/>
          </a:xfrm>
          <a:noFill/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Gabriola" panose="04040605051002020D02" pitchFamily="82" charset="0"/>
              </a:rPr>
              <a:t>Цель работы:</a:t>
            </a:r>
            <a:endParaRPr lang="ru-RU" sz="54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5434" y="1511302"/>
            <a:ext cx="8313466" cy="378565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rgbClr val="FFFF0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800" b="1" cap="none" spc="0" dirty="0" smtClean="0">
                <a:ln/>
                <a:solidFill>
                  <a:schemeClr val="accent1">
                    <a:lumMod val="75000"/>
                    <a:lumOff val="25000"/>
                  </a:schemeClr>
                </a:solidFill>
                <a:effectLst/>
                <a:latin typeface="Monotype Corsiva" panose="03010101010201010101" pitchFamily="66" charset="0"/>
              </a:rPr>
              <a:t>«Формирование и развитие у детей дошкольного возраста умений и навыков безопасного поведения через ознакомление с ПДД»</a:t>
            </a:r>
            <a:endParaRPr lang="ru-RU" sz="4800" b="1" cap="none" spc="0" dirty="0">
              <a:ln/>
              <a:solidFill>
                <a:schemeClr val="accent1">
                  <a:lumMod val="75000"/>
                  <a:lumOff val="25000"/>
                </a:schemeClr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450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90"/>
    </mc:Choice>
    <mc:Fallback>
      <p:transition spd="slow" advTm="1049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112" y="0"/>
            <a:ext cx="8795544" cy="150706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Основные задачи:</a:t>
            </a:r>
            <a:endParaRPr lang="ru-RU" sz="54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5368" y="1125834"/>
            <a:ext cx="8142288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0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Развивать у детей познавательные процессы, необходимые им для правильной и безопасной ориентации на улице, в парке,  транспорте</a:t>
            </a:r>
          </a:p>
          <a:p>
            <a:endParaRPr lang="ru-RU" sz="2000" b="1" cap="none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Формировать и развивать у детей целостное восприятие окружающей среды</a:t>
            </a:r>
          </a:p>
          <a:p>
            <a:endParaRPr lang="ru-RU" sz="2000" b="1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0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Воспитывать дисциплинированность и сознательное выполнения правил дорожного движения, культуру поведения в дорожно-транспортном процессе</a:t>
            </a:r>
          </a:p>
          <a:p>
            <a:endParaRPr lang="ru-RU" sz="2000" b="1" cap="none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Активизировать работу по пропаганде правил дорожного движения и безопасного образа жизни среди родителей</a:t>
            </a:r>
            <a:endParaRPr lang="ru-RU" sz="2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1474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820"/>
    </mc:Choice>
    <mc:Fallback>
      <p:transition spd="slow" advTm="2182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0351" y="1058333"/>
            <a:ext cx="9055100" cy="1341967"/>
          </a:xfrm>
          <a:solidFill>
            <a:schemeClr val="tx2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Основные  направления</a:t>
            </a:r>
            <a:endParaRPr lang="ru-RU" sz="54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2669" y="3005432"/>
            <a:ext cx="2130831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Работа с родителями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501" y="2995789"/>
            <a:ext cx="1930399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Работа с детьми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57901" y="3005432"/>
            <a:ext cx="2057398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Работа с социумом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41124" y="2991321"/>
            <a:ext cx="2058576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Работа с </a:t>
            </a:r>
          </a:p>
          <a:p>
            <a:pPr algn="ctr"/>
            <a:r>
              <a:rPr lang="ru-RU" sz="2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педагогами</a:t>
            </a:r>
            <a:endParaRPr lang="ru-RU" sz="2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2387600" y="2451100"/>
            <a:ext cx="420484" cy="54022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755458" y="2451099"/>
            <a:ext cx="420484" cy="54022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875770" y="2451099"/>
            <a:ext cx="420484" cy="54022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8996082" y="2425700"/>
            <a:ext cx="420484" cy="54022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522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73"/>
    </mc:Choice>
    <mc:Fallback>
      <p:transition spd="slow" advTm="627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6859" y="897972"/>
            <a:ext cx="6050054" cy="923330"/>
          </a:xfrm>
          <a:prstGeom prst="rect">
            <a:avLst/>
          </a:prstGeom>
          <a:solidFill>
            <a:schemeClr val="tx2"/>
          </a:solidFill>
          <a:ln w="57150">
            <a:solidFill>
              <a:srgbClr val="FFFF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Работа с детьми</a:t>
            </a:r>
            <a:endParaRPr lang="ru-RU" sz="540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632" y="272035"/>
            <a:ext cx="2625561" cy="35007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437" y="2056799"/>
            <a:ext cx="2905088" cy="38689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305" y="2527793"/>
            <a:ext cx="2829220" cy="37722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58760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66"/>
    </mc:Choice>
    <mc:Fallback>
      <p:transition spd="slow" advTm="316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ln/>
                <a:solidFill>
                  <a:schemeClr val="bg1"/>
                </a:solidFill>
              </a:rPr>
              <a:t/>
            </a:r>
            <a:br>
              <a:rPr lang="ru-RU" b="1" cap="none" dirty="0">
                <a:ln/>
                <a:solidFill>
                  <a:schemeClr val="bg1"/>
                </a:solidFill>
              </a:rPr>
            </a:b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74" y="1446480"/>
            <a:ext cx="3410939" cy="45479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697" y="1915774"/>
            <a:ext cx="2493818" cy="33250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972" y="1720380"/>
            <a:ext cx="2468255" cy="34810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21831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52"/>
    </mc:Choice>
    <mc:Fallback>
      <p:transition spd="slow" advTm="415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079" y="1273809"/>
            <a:ext cx="3029335" cy="40344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448" y="1245048"/>
            <a:ext cx="3047416" cy="40632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63983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1"/>
    </mc:Choice>
    <mc:Fallback>
      <p:transition spd="slow" advTm="267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18" b="18208"/>
          <a:stretch/>
        </p:blipFill>
        <p:spPr>
          <a:xfrm>
            <a:off x="6286501" y="1155802"/>
            <a:ext cx="3736546" cy="37975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458" y="1062848"/>
            <a:ext cx="4369029" cy="3280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26568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74"/>
    </mc:Choice>
    <mc:Fallback>
      <p:transition spd="slow" advTm="267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469</TotalTime>
  <Words>151</Words>
  <Application>Microsoft Office PowerPoint</Application>
  <PresentationFormat>Широкоэкранный</PresentationFormat>
  <Paragraphs>31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Century Gothic</vt:lpstr>
      <vt:lpstr>Gabriola</vt:lpstr>
      <vt:lpstr>Monotype Corsiva</vt:lpstr>
      <vt:lpstr>Wingdings</vt:lpstr>
      <vt:lpstr>Wingdings 3</vt:lpstr>
      <vt:lpstr>Сектор</vt:lpstr>
      <vt:lpstr>Муниципальное бюджетное дошкольное образовательное учреждение  «детский сад «журавлик»  с. Халимбекаул</vt:lpstr>
      <vt:lpstr>Актуальность:</vt:lpstr>
      <vt:lpstr>Цель работы:</vt:lpstr>
      <vt:lpstr>Основные задачи:</vt:lpstr>
      <vt:lpstr>Основные  направления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Спасибо 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Гусейн</cp:lastModifiedBy>
  <cp:revision>40</cp:revision>
  <dcterms:created xsi:type="dcterms:W3CDTF">2020-11-06T09:33:25Z</dcterms:created>
  <dcterms:modified xsi:type="dcterms:W3CDTF">2020-11-07T12:47:08Z</dcterms:modified>
</cp:coreProperties>
</file>